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Montserrat" panose="02000505000000020004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1209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iY1jf+pJr+MRyDh+7UiTc6O8K48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188" y="164"/>
      </p:cViewPr>
      <p:guideLst>
        <p:guide orient="horz" pos="2160"/>
        <p:guide pos="3840"/>
        <p:guide pos="12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o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e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Obje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c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Dupl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573412" y="511834"/>
            <a:ext cx="48483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Ποια είναι τα βασικά στοιχεία για την εξάλειψη των κινδύνων παρενόχλησης και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έμφυλης βίας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6719885" y="929669"/>
            <a:ext cx="484822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Τι θα μπορούσε να γίνει όσον αφορά τις υποδομές;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623862" y="3546548"/>
            <a:ext cx="4848300" cy="30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Γιατί η κατάρτιση του προσωπικού μπορεί να αποτελέσει πολύτιμη παρέμβαση για την καταπολέμηση της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έμφυλης βίας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/>
          </a:p>
        </p:txBody>
      </p:sp>
      <p:sp>
        <p:nvSpPr>
          <p:cNvPr id="98" name="Google Shape;98;p1"/>
          <p:cNvSpPr txBox="1"/>
          <p:nvPr/>
        </p:nvSpPr>
        <p:spPr>
          <a:xfrm>
            <a:off x="6603149" y="3808250"/>
            <a:ext cx="46533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Ποια μέτρα μπορούν να εφαρμοστούν για την ευαισθητοποίηση του κοινού σχετικά με το </a:t>
            </a: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ζήτημα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6805" y="2409831"/>
            <a:ext cx="1009668" cy="867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0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3" name="Google Shape;23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0"/>
          <p:cNvSpPr txBox="1"/>
          <p:nvPr/>
        </p:nvSpPr>
        <p:spPr>
          <a:xfrm>
            <a:off x="449260" y="197724"/>
            <a:ext cx="5197475" cy="2677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Πιστεύετε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4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ότι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η </a:t>
            </a:r>
            <a:r>
              <a:rPr lang="en-US" sz="24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μη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απ</a:t>
            </a:r>
            <a:r>
              <a:rPr lang="en-US" sz="24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οτελεσμ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ατική και άμεση αντιμετώπιση των περιπτώσεων σεξουαλικής παρενόχλησης/βίας θα προκαλέσει απογοήτευση και προβλήματα στην ψυχική υγεία του θύματος; </a:t>
            </a:r>
            <a:endParaRPr sz="24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5" name="Google Shape;235;p10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6" name="Google Shape;23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0"/>
          <p:cNvSpPr txBox="1"/>
          <p:nvPr/>
        </p:nvSpPr>
        <p:spPr>
          <a:xfrm>
            <a:off x="6545260" y="454505"/>
            <a:ext cx="5226858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Ποιες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οι διαφορές μεταξύ σεξουαλικής εκμετάλλευσης και σεξουαλικής κακοποίησης; </a:t>
            </a:r>
            <a:endParaRPr sz="32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8" name="Google Shape;238;p10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0"/>
          <p:cNvSpPr txBox="1"/>
          <p:nvPr/>
        </p:nvSpPr>
        <p:spPr>
          <a:xfrm>
            <a:off x="623886" y="4022004"/>
            <a:ext cx="4848225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Ποιο είναι το εύρος των αναφερόμενων περιπτώσεων πολιτικής στην Κύπρο περίπου ετησίως;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1" name="Google Shape;241;p10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2" name="Google Shape;24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0"/>
          <p:cNvSpPr txBox="1"/>
          <p:nvPr/>
        </p:nvSpPr>
        <p:spPr>
          <a:xfrm>
            <a:off x="6719886" y="3711845"/>
            <a:ext cx="4642386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Πόσοι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δι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αφορετικοί τρόποι έχουν παρατηρηθεί με τους οποίους οι δράστες στην Κύπρο καθυποτάσσουν τα θύματα βιασμού; 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1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1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3" name="Google Shape;25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1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5" name="Google Shape;25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1"/>
          <p:cNvSpPr txBox="1"/>
          <p:nvPr/>
        </p:nvSpPr>
        <p:spPr>
          <a:xfrm>
            <a:off x="876304" y="324406"/>
            <a:ext cx="4343391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Πώς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εμφ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ανίζει η Διεθνής Αμνηστία την Κύπρο όσον αφορά τις καταδίκες για βιασμό;</a:t>
            </a:r>
            <a:endParaRPr sz="32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7" name="Google Shape;257;p11"/>
          <p:cNvSpPr txBox="1"/>
          <p:nvPr/>
        </p:nvSpPr>
        <p:spPr>
          <a:xfrm>
            <a:off x="6640515" y="105180"/>
            <a:ext cx="4927596" cy="28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</a:t>
            </a:r>
            <a:r>
              <a:rPr lang="en-US" sz="2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ειδή</a:t>
            </a:r>
            <a:r>
              <a:rPr lang="en-US" sz="2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δυστυχώς</a:t>
            </a:r>
            <a:r>
              <a:rPr lang="en-US" sz="2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α</a:t>
            </a:r>
            <a:r>
              <a:rPr lang="en-US" sz="2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υτό</a:t>
            </a:r>
            <a:r>
              <a:rPr lang="en-US" sz="2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δεν</a:t>
            </a:r>
            <a:r>
              <a:rPr lang="en-US" sz="2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κάτι που αφορά μόνο την Κύπρο, ποιο είναι το ποσοστό των γυναικών που δεν έχουν καταγγείλει τον βιασμό τους στην αστυνομία, επειδή πίστευαν ότι δεν μπορεί να γίνει τίποτα γι</a:t>
            </a:r>
            <a:r>
              <a:rPr lang="en-US" sz="2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’ αυτό</a:t>
            </a:r>
            <a:r>
              <a:rPr lang="en-US" sz="2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22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8" name="Google Shape;258;p11"/>
          <p:cNvSpPr txBox="1"/>
          <p:nvPr/>
        </p:nvSpPr>
        <p:spPr>
          <a:xfrm>
            <a:off x="495724" y="3619650"/>
            <a:ext cx="5346275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Ποιοι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ορισμένοι από τους παράγοντες που αναγκάζουν μια γυναίκα να μην καταγγείλει τη σεξουαλική παρενόχληση που υπέστη; 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9" name="Google Shape;259;p11"/>
          <p:cNvSpPr txBox="1"/>
          <p:nvPr/>
        </p:nvSpPr>
        <p:spPr>
          <a:xfrm>
            <a:off x="6603203" y="3959543"/>
            <a:ext cx="5081700" cy="22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Ποιες είναι μερικές από τις συνέπειες και τα αποτελέσματα που έχει στη ζωή των γυναικών αν δεν </a:t>
            </a: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λάβουν 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υποστήριξη; 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2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2"/>
          <p:cNvSpPr txBox="1"/>
          <p:nvPr/>
        </p:nvSpPr>
        <p:spPr>
          <a:xfrm>
            <a:off x="623876" y="359050"/>
            <a:ext cx="4576500" cy="31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Έχει αυξηθεί ο φόβος ή η πραγματική βία κατά τη διάρκεια της πανδημίας για τις μετανάστριες όσον αφορά την οικογενειακή τους ζωή;  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6" name="Google Shape;26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1081" y="2432222"/>
            <a:ext cx="1009668" cy="867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"/>
          <p:cNvSpPr txBox="1"/>
          <p:nvPr/>
        </p:nvSpPr>
        <p:spPr>
          <a:xfrm>
            <a:off x="623851" y="375692"/>
            <a:ext cx="4660174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Πώς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θα μπ</a:t>
            </a:r>
            <a:r>
              <a:rPr lang="en-US" sz="28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ορούσ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αμε 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ενισχύσουμε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τις αποτελεσματικές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παρεμβάσεις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για την εξάλειψη της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έμφυλης βίας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1200" dirty="0"/>
          </a:p>
        </p:txBody>
      </p:sp>
      <p:sp>
        <p:nvSpPr>
          <p:cNvPr id="107" name="Google Shape;107;p2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/>
          <p:nvPr/>
        </p:nvSpPr>
        <p:spPr>
          <a:xfrm>
            <a:off x="6719825" y="261325"/>
            <a:ext cx="466020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οι καθαρές και ασφαλείς δημόσιες τουαλέτες χρήσιμες για τη βελτίωση της συμμετοχής των γυναικών στη δημόσια ζωή;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2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"/>
          <p:cNvSpPr txBox="1"/>
          <p:nvPr/>
        </p:nvSpPr>
        <p:spPr>
          <a:xfrm>
            <a:off x="489340" y="3619654"/>
            <a:ext cx="5117319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οι καθαρές και ασφαλείς δημόσιες τουαλέτες χρήσιμες για τη βελτίωση της συμμετοχής των τρανς ατόμων στη δημόσια ζωή;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2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"/>
          <p:cNvSpPr txBox="1"/>
          <p:nvPr/>
        </p:nvSpPr>
        <p:spPr>
          <a:xfrm>
            <a:off x="6585340" y="3626764"/>
            <a:ext cx="514350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οι προσβάσιμες δημόσιες τουαλέτες χρήσιμες για τη βελτίωση της συμμετοχής των ατόμων με αναπηρία</a:t>
            </a:r>
            <a:endParaRPr sz="28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στη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δημόσι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 ζωή;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408573" y="399748"/>
            <a:ext cx="53532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Ποια είναι τα πλεονεκτήματα της εγκατάστασης δημόσιων τουαλετών ουδέτερων ως προς το φύλο;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3"/>
          <p:cNvSpPr txBox="1"/>
          <p:nvPr/>
        </p:nvSpPr>
        <p:spPr>
          <a:xfrm>
            <a:off x="6424649" y="319254"/>
            <a:ext cx="54387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 είναι τα μειονεκτήματα της εγκατάστασης δημόσιων τουαλετών ουδέτερ</a:t>
            </a:r>
            <a:r>
              <a:rPr lang="en-US" sz="3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ων ως προς το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φύλο;</a:t>
            </a:r>
            <a:endParaRPr sz="32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"/>
          <p:cNvSpPr txBox="1"/>
          <p:nvPr/>
        </p:nvSpPr>
        <p:spPr>
          <a:xfrm>
            <a:off x="876304" y="4112448"/>
            <a:ext cx="4343391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Ποια χώρα έχει το υψηλότερο ποσοστό δημόσιων τουαλετών στην Ευρώπη;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3"/>
          <p:cNvSpPr txBox="1"/>
          <p:nvPr/>
        </p:nvSpPr>
        <p:spPr>
          <a:xfrm>
            <a:off x="6908005" y="4029670"/>
            <a:ext cx="447198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Ποια χώρα έχει το χαμηλότερο ποσοστό δημόσιων τουαλετών στην Ευρώπη;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4"/>
          <p:cNvSpPr txBox="1"/>
          <p:nvPr/>
        </p:nvSpPr>
        <p:spPr>
          <a:xfrm>
            <a:off x="721517" y="1210816"/>
            <a:ext cx="4653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Τι είναι οι τουαλέτες ουδέτερου φύλου;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9" name="Google Shape;139;p4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4"/>
          <p:cNvSpPr txBox="1"/>
          <p:nvPr/>
        </p:nvSpPr>
        <p:spPr>
          <a:xfrm>
            <a:off x="6719885" y="225616"/>
            <a:ext cx="4429200" cy="30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 είναι η διαφορά μεταξύ των </a:t>
            </a:r>
            <a:r>
              <a:rPr lang="en-US" sz="3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“unisex” 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τουαλετών και των τουαλετών που απευθύνονται </a:t>
            </a:r>
            <a:r>
              <a:rPr lang="en-US" sz="3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προς όλα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τ</a:t>
            </a:r>
            <a:r>
              <a:rPr lang="en-US" sz="3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φύλ</a:t>
            </a:r>
            <a:r>
              <a:rPr lang="en-US" sz="3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; </a:t>
            </a:r>
            <a:endParaRPr sz="32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2" name="Google Shape;142;p4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4"/>
          <p:cNvSpPr txBox="1"/>
          <p:nvPr/>
        </p:nvSpPr>
        <p:spPr>
          <a:xfrm>
            <a:off x="623885" y="4536239"/>
            <a:ext cx="4848225" cy="1110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Τι είναι οι τουαλέτες του ίδιου φύλου;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5" name="Google Shape;145;p4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4"/>
          <p:cNvSpPr txBox="1"/>
          <p:nvPr/>
        </p:nvSpPr>
        <p:spPr>
          <a:xfrm>
            <a:off x="6400800" y="3654616"/>
            <a:ext cx="516731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Ποιο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το ποσοστό των ευρωπαϊκών πόλεων που έχουν εφαρμόσει κάμερες </a:t>
            </a:r>
            <a:r>
              <a:rPr lang="en-US" sz="3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 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 δημόσιους χώρους;</a:t>
            </a:r>
            <a:endParaRPr sz="32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5"/>
          <p:cNvSpPr txBox="1"/>
          <p:nvPr/>
        </p:nvSpPr>
        <p:spPr>
          <a:xfrm>
            <a:off x="771484" y="461841"/>
            <a:ext cx="41958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Ποιοι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οι κύριοι λόγοι που επικαλούνται οι πόλεις για την εφαρμογή καμερών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 δημόσιους χώρους;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5" name="Google Shape;155;p5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5"/>
          <p:cNvSpPr txBox="1"/>
          <p:nvPr/>
        </p:nvSpPr>
        <p:spPr>
          <a:xfrm>
            <a:off x="6872276" y="607860"/>
            <a:ext cx="4191000" cy="22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Ποιο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το μέσο κόστος εγκατάστασης και συντήρησης καμερών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 δημόσιους χώρους;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8" name="Google Shape;158;p5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5"/>
          <p:cNvSpPr txBox="1"/>
          <p:nvPr/>
        </p:nvSpPr>
        <p:spPr>
          <a:xfrm>
            <a:off x="430989" y="3824899"/>
            <a:ext cx="5545957" cy="20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Πώς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οι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κάμερες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</a:t>
            </a:r>
            <a:r>
              <a:rPr lang="en-US" sz="3200" b="1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ιτήρησης</a:t>
            </a:r>
            <a:r>
              <a:rPr lang="en-US" sz="32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δημόσιους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χώρους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επ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ηρεάζουν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τα π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οσοστά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32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εγκλημ</a:t>
            </a:r>
            <a:r>
              <a:rPr lang="en-US" sz="32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ατικότητας;</a:t>
            </a:r>
            <a:endParaRPr sz="32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1" name="Google Shape;161;p5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5"/>
          <p:cNvSpPr txBox="1"/>
          <p:nvPr/>
        </p:nvSpPr>
        <p:spPr>
          <a:xfrm>
            <a:off x="6522304" y="3626764"/>
            <a:ext cx="524339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Ποιες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ορισμένες πιθανές ανησυχίες για την προστασία της ιδιωτικής ζωής που σχετίζονται με τη χρήση καμερών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 δημόσιους χώρους;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6"/>
          <p:cNvSpPr txBox="1"/>
          <p:nvPr/>
        </p:nvSpPr>
        <p:spPr>
          <a:xfrm>
            <a:off x="892950" y="513464"/>
            <a:ext cx="431010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Ποιο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π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οσοστό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των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εγκλημάτων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α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στικές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π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εριοχές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κατα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γράφετ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από κάμερες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 πραγματικό χρόνο;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1" name="Google Shape;171;p6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6"/>
          <p:cNvSpPr txBox="1"/>
          <p:nvPr/>
        </p:nvSpPr>
        <p:spPr>
          <a:xfrm>
            <a:off x="6817517" y="493523"/>
            <a:ext cx="43101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Ποιες είναι οι νομικές ρυθμίσεις που διέπουν τη χρήση καμερών </a:t>
            </a:r>
            <a:r>
              <a:rPr lang="en-US" sz="2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 </a:t>
            </a:r>
            <a:r>
              <a:rPr lang="en-US" sz="2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 δημόσιους χώρους στην Ευρωπαϊκή Ένωση;</a:t>
            </a:r>
            <a:endParaRPr sz="26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5" name="Google Shape;17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6"/>
          <p:cNvSpPr txBox="1"/>
          <p:nvPr/>
        </p:nvSpPr>
        <p:spPr>
          <a:xfrm>
            <a:off x="623885" y="3988419"/>
            <a:ext cx="4848300" cy="1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Πώς αντιλαμβάνονται οι πολίτες την παρουσία καμερών </a:t>
            </a:r>
            <a:r>
              <a:rPr lang="en-US" sz="3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 </a:t>
            </a:r>
            <a:r>
              <a:rPr lang="en-US" sz="3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σε δημόσιους χώρους;</a:t>
            </a:r>
            <a:endParaRPr sz="30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7" name="Google Shape;177;p6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8" name="Google Shape;17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6"/>
          <p:cNvSpPr txBox="1"/>
          <p:nvPr/>
        </p:nvSpPr>
        <p:spPr>
          <a:xfrm>
            <a:off x="6468065" y="3589248"/>
            <a:ext cx="5009004" cy="3108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Ποιες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ορισμένες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εναλλακτικές προσεγγίσεις για την ενίσχυση της δημόσιας ασφάλειας στους δημόσιους χώρους εκτός από τις κάμερες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5" name="Google Shape;18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7"/>
          <p:cNvSpPr txBox="1"/>
          <p:nvPr/>
        </p:nvSpPr>
        <p:spPr>
          <a:xfrm>
            <a:off x="623887" y="707518"/>
            <a:ext cx="4653000" cy="18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Πόσες κάμερες </a:t>
            </a: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επιτήρησης 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εκτιμάται ότι θα εγκατασταθούν παγκοσμίως έως το 2025;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7" name="Google Shape;187;p7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7"/>
          <p:cNvSpPr txBox="1"/>
          <p:nvPr/>
        </p:nvSpPr>
        <p:spPr>
          <a:xfrm>
            <a:off x="6753213" y="492243"/>
            <a:ext cx="44148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Ποια 3 βασικά στοιχεία είναι σημαντικά (για τις γυναίκες και τα κορίτσια) </a:t>
            </a:r>
            <a:r>
              <a:rPr lang="en-US" sz="2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όσον αφορά </a:t>
            </a: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την ασφαλή χρήση ενός πάρκου της γειτονιάς;     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0" name="Google Shape;190;p7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1" name="Google Shape;19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7"/>
          <p:cNvSpPr txBox="1"/>
          <p:nvPr/>
        </p:nvSpPr>
        <p:spPr>
          <a:xfrm>
            <a:off x="623887" y="3458719"/>
            <a:ext cx="5224417" cy="3108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Ποιες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οι σημαντικότερες απειλές για την ενίσχυση της προσβασιμότητας των γυναικών και των κοριτσιών σε πάρκα χωρίς αποκλεισμούς;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3" name="Google Shape;193;p7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7"/>
          <p:cNvSpPr txBox="1"/>
          <p:nvPr/>
        </p:nvSpPr>
        <p:spPr>
          <a:xfrm>
            <a:off x="6512652" y="3662586"/>
            <a:ext cx="4526802" cy="2893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</a:t>
            </a:r>
            <a:r>
              <a:rPr lang="en-US" sz="1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 από τις δύο </a:t>
            </a:r>
            <a:r>
              <a:rPr lang="en-US" sz="1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ακόλουθες </a:t>
            </a:r>
            <a:r>
              <a:rPr lang="en-US" sz="1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δηλώσεις είναι αληθής;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AutoNum type="alphaLcParenR"/>
            </a:pPr>
            <a:r>
              <a:rPr lang="en-US" sz="16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στο</a:t>
            </a:r>
            <a:r>
              <a:rPr lang="en-US" sz="1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6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το</a:t>
            </a:r>
            <a:r>
              <a:rPr lang="en-US" sz="1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πικό πλαίσιο του Βελιγραδίου, οι δημόσιοι χώροι είναι φτιαγμένοι για αυτοκίνητα και όχι για ανθρώπους.</a:t>
            </a:r>
            <a:endParaRPr dirty="0"/>
          </a:p>
          <a:p>
            <a:pPr marL="342900" marR="0" lvl="0" indent="-241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endParaRPr sz="16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AutoNum type="alphaLcParenR"/>
            </a:pPr>
            <a:r>
              <a:rPr lang="en-US" sz="16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στο</a:t>
            </a:r>
            <a:r>
              <a:rPr lang="en-US" sz="1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6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το</a:t>
            </a:r>
            <a:r>
              <a:rPr lang="en-US" sz="16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πικό πλαίσιο του Βελιγραδίου, οι γυναίκες μπορούν να χρησιμοποιούν τους χώρους πρασίνου με τον ίδιο τρόπο όπως οι άνδρες;</a:t>
            </a:r>
            <a:endParaRPr sz="16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1" name="Google Shape;20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8"/>
          <p:cNvSpPr txBox="1"/>
          <p:nvPr/>
        </p:nvSpPr>
        <p:spPr>
          <a:xfrm>
            <a:off x="623887" y="492243"/>
            <a:ext cx="46530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Ποια</a:t>
            </a:r>
            <a:r>
              <a:rPr lang="en-US" sz="3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ώρα της ημέρας οι γυναίκες χρησιμοποιούν περισσότερο τα πάρκα της γειτονιάς;  </a:t>
            </a:r>
            <a:endParaRPr sz="32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3" name="Google Shape;203;p8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8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8"/>
          <p:cNvSpPr txBox="1"/>
          <p:nvPr/>
        </p:nvSpPr>
        <p:spPr>
          <a:xfrm>
            <a:off x="623887" y="3680571"/>
            <a:ext cx="4848300" cy="26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Ποιες είναι οι γενικές επιπτώσεις στην υγεία εάν οι ευκαιρίες αναψυχής στα πάρκα είναι περιορισμένες για τις γυναίκες και τα κορίτσια;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8" name="Google Shape;208;p8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8"/>
          <p:cNvSpPr txBox="1"/>
          <p:nvPr/>
        </p:nvSpPr>
        <p:spPr>
          <a:xfrm>
            <a:off x="6719813" y="3865329"/>
            <a:ext cx="4615500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 είναι τα εμπόδια για την καλύτερη κατανόηση των συστατικών στοιχ</a:t>
            </a:r>
            <a:r>
              <a:rPr lang="en-US" sz="24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είων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του σχεδιασμού δημόσιων χώρων πρασίνου με ευαισθησία ως προς το φύλο;</a:t>
            </a:r>
            <a:endParaRPr sz="24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1" name="Google Shape;211;p8"/>
          <p:cNvSpPr txBox="1"/>
          <p:nvPr/>
        </p:nvSpPr>
        <p:spPr>
          <a:xfrm>
            <a:off x="6719887" y="492243"/>
            <a:ext cx="4414839" cy="2677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Ποιες είναι οι συνέπειες του να μην μπορείς να βρεις τη θέση σου στο πάρκο και να περάσεις ποιοτικό χρόνο εκεί;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7" name="Google Shape;21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9"/>
          <p:cNvSpPr txBox="1"/>
          <p:nvPr/>
        </p:nvSpPr>
        <p:spPr>
          <a:xfrm>
            <a:off x="219706" y="488766"/>
            <a:ext cx="5656588" cy="2246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Ποιοι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οι 3 φόβοι 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που εκφράζουν πιο συχνά οι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γυνα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ί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κ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ες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και τ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κορ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ί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τσι</a:t>
            </a:r>
            <a:r>
              <a:rPr lang="en-US" sz="28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όσον αφορά τη χρήση υποδομών πρασίνου το βράδυ;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9" name="Google Shape;219;p9"/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0" name="Google Shape;22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7" y="2441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9"/>
          <p:cNvSpPr txBox="1"/>
          <p:nvPr/>
        </p:nvSpPr>
        <p:spPr>
          <a:xfrm>
            <a:off x="6416354" y="222114"/>
            <a:ext cx="545529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 είναι τα φυσικά χαρακτηριστικά που μπορούν να αυξήσουν την ποιότητα των δημόσιων χώρων και για τα δύο φύλα; (αναφέρετε τουλάχιστον δύο)</a:t>
            </a:r>
            <a:endParaRPr sz="28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2" name="Google Shape;222;p9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7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9"/>
          <p:cNvSpPr txBox="1"/>
          <p:nvPr/>
        </p:nvSpPr>
        <p:spPr>
          <a:xfrm>
            <a:off x="623899" y="3780579"/>
            <a:ext cx="48483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Γιατί υπάρχει τέτοια απόκλιση μεταξύ των τυποποιημένων λύσεων για τον εξοπλισμό των πάρκων και των αναγκών των γυναικών; </a:t>
            </a:r>
            <a:endParaRPr sz="28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5" name="Google Shape;225;p9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6" name="Google Shape;22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3278" y="5870747"/>
            <a:ext cx="1009668" cy="867267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9"/>
          <p:cNvSpPr txBox="1"/>
          <p:nvPr/>
        </p:nvSpPr>
        <p:spPr>
          <a:xfrm>
            <a:off x="6887910" y="3664472"/>
            <a:ext cx="43434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Ποιοι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400" b="1" i="0" u="none" strike="noStrike" cap="none" dirty="0" err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είν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αι οι παράγοντες που πρέπει να συντρέχουν κατά τη λήψη απ</a:t>
            </a:r>
            <a:r>
              <a:rPr lang="en-US" sz="24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οφάσεων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σχετικά με τη σεξουαλική παρενόχληση/βία σύμφωνα με τους δημόσιους φορείς;  </a:t>
            </a:r>
            <a:endParaRPr sz="2400" b="1" i="0" u="none" strike="noStrike" cap="none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822</Words>
  <Application>Microsoft Office PowerPoint</Application>
  <PresentationFormat>Ecrã Panorâmico</PresentationFormat>
  <Paragraphs>50</Paragraphs>
  <Slides>12</Slides>
  <Notes>12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6" baseType="lpstr">
      <vt:lpstr>Montserrat</vt:lpstr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Filipe Ribeiro</dc:creator>
  <cp:lastModifiedBy>Catarina Tavares</cp:lastModifiedBy>
  <cp:revision>1</cp:revision>
  <dcterms:created xsi:type="dcterms:W3CDTF">2023-04-14T10:54:15Z</dcterms:created>
  <dcterms:modified xsi:type="dcterms:W3CDTF">2024-08-21T14:08:35Z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787152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S10.2.0</vt:lpwstr>
  </property>
</Properties>
</file>